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74" r:id="rId2"/>
    <p:sldId id="272" r:id="rId3"/>
    <p:sldId id="271" r:id="rId4"/>
    <p:sldId id="288" r:id="rId5"/>
    <p:sldId id="275" r:id="rId6"/>
    <p:sldId id="267" r:id="rId7"/>
    <p:sldId id="268" r:id="rId8"/>
    <p:sldId id="281" r:id="rId9"/>
    <p:sldId id="280" r:id="rId10"/>
    <p:sldId id="277" r:id="rId11"/>
    <p:sldId id="285" r:id="rId12"/>
    <p:sldId id="286" r:id="rId13"/>
    <p:sldId id="282" r:id="rId14"/>
    <p:sldId id="283" r:id="rId15"/>
    <p:sldId id="289" r:id="rId16"/>
    <p:sldId id="290" r:id="rId17"/>
    <p:sldId id="278" r:id="rId18"/>
    <p:sldId id="279" r:id="rId19"/>
    <p:sldId id="284" r:id="rId20"/>
    <p:sldId id="28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C0C5"/>
    <a:srgbClr val="F074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4"/>
    <p:restoredTop sz="94631"/>
  </p:normalViewPr>
  <p:slideViewPr>
    <p:cSldViewPr snapToGrid="0" snapToObjects="1">
      <p:cViewPr varScale="1">
        <p:scale>
          <a:sx n="76" d="100"/>
          <a:sy n="76" d="100"/>
        </p:scale>
        <p:origin x="232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E787D-5050-E344-A6DF-B80118AEB61A}" type="datetimeFigureOut">
              <a:rPr lang="en-US" smtClean="0"/>
              <a:t>2/12/18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6A057-E272-FE4F-9F14-C44880E00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22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Crop losses and </a:t>
            </a:r>
            <a:r>
              <a:rPr lang="en-US" baseline="0" dirty="0" smtClean="0"/>
              <a:t>management of ECB in 2001 exceeded 1bil dollars </a:t>
            </a:r>
          </a:p>
          <a:p>
            <a:r>
              <a:rPr lang="en-US" baseline="0" dirty="0" smtClean="0"/>
              <a:t>	threshold: 10 moths in black light trap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020F-4215-BC4E-B4A9-818718502D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75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Environmental conditions/resources are cyclic</a:t>
            </a:r>
          </a:p>
          <a:p>
            <a:r>
              <a:rPr lang="en-US" sz="1200" dirty="0" smtClean="0"/>
              <a:t>Environmental cues are cyclic and consistent</a:t>
            </a:r>
          </a:p>
          <a:p>
            <a:r>
              <a:rPr lang="en-US" sz="1200" dirty="0" smtClean="0"/>
              <a:t>Environmental cues are perceived by insects</a:t>
            </a:r>
          </a:p>
          <a:p>
            <a:r>
              <a:rPr lang="en-US" sz="1200" dirty="0" smtClean="0"/>
              <a:t>Insects monitor environmental cues to predict changes in environmental conditions/resources</a:t>
            </a:r>
          </a:p>
          <a:p>
            <a:r>
              <a:rPr lang="en-US" sz="1200" dirty="0" smtClean="0"/>
              <a:t>In temperate regions many insects rely on photoperiod</a:t>
            </a:r>
          </a:p>
          <a:p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020F-4215-BC4E-B4A9-818718502D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857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Diapause initiation</a:t>
            </a:r>
            <a:r>
              <a:rPr lang="en-US" baseline="0" dirty="0" smtClean="0"/>
              <a:t> and genetically pre-determined diapause length</a:t>
            </a:r>
            <a:r>
              <a:rPr lang="en-US" dirty="0" smtClean="0"/>
              <a:t> dictate the accumulation of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020F-4215-BC4E-B4A9-818718502D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74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11F-2441-054A-B28E-0DF11F1AD65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50C0-6900-1C49-ACEA-52C0BDA7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68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11F-2441-054A-B28E-0DF11F1AD65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50C0-6900-1C49-ACEA-52C0BDA7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1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11F-2441-054A-B28E-0DF11F1AD65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50C0-6900-1C49-ACEA-52C0BDA7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22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11F-2441-054A-B28E-0DF11F1AD65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50C0-6900-1C49-ACEA-52C0BDA7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2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11F-2441-054A-B28E-0DF11F1AD65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50C0-6900-1C49-ACEA-52C0BDA7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2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11F-2441-054A-B28E-0DF11F1AD65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50C0-6900-1C49-ACEA-52C0BDA7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9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11F-2441-054A-B28E-0DF11F1AD65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50C0-6900-1C49-ACEA-52C0BDA7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33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11F-2441-054A-B28E-0DF11F1AD65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50C0-6900-1C49-ACEA-52C0BDA7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38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11F-2441-054A-B28E-0DF11F1AD65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50C0-6900-1C49-ACEA-52C0BDA7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85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11F-2441-054A-B28E-0DF11F1AD65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50C0-6900-1C49-ACEA-52C0BDA7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7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11F-2441-054A-B28E-0DF11F1AD65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50C0-6900-1C49-ACEA-52C0BDA7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07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1D11F-2441-054A-B28E-0DF11F1AD65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A50C0-6900-1C49-ACEA-52C0BDA7C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6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4.wdp"/><Relationship Id="rId5" Type="http://schemas.openxmlformats.org/officeDocument/2006/relationships/image" Target="../media/image9.png"/><Relationship Id="rId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4.wdp"/><Relationship Id="rId5" Type="http://schemas.openxmlformats.org/officeDocument/2006/relationships/image" Target="../media/image9.png"/><Relationship Id="rId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JamesB/Google%20Drive/Graduate%20School/Self_JamesTBrown/GitHub/Respirometry/Scripts_Analysis/UZ_Respirometry.html" TargetMode="External"/><Relationship Id="rId4" Type="http://schemas.openxmlformats.org/officeDocument/2006/relationships/hyperlink" Target="file:///Users/JamesB/Google%20Drive/Graduate%20School/Self_JamesTBrown/GitHub/Respirometry/Scripts_Analysis/Dia_Respirometry.html" TargetMode="External"/><Relationship Id="rId5" Type="http://schemas.openxmlformats.org/officeDocument/2006/relationships/hyperlink" Target="file:///Users/JamesB/Google%20Drive/Graduate%20School/Self_JamesTBrown/GitHub/Respirometry/Scripts_Analysis/NDia_Respirometry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file:///Users/JamesB/Google%20Drive/Graduate%20School/Self_JamesTBrown/GitHub/Respirometry/Scripts_Analysis/BE_Respirometry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5" Type="http://schemas.microsoft.com/office/2007/relationships/hdphoto" Target="../media/hdphoto2.wdp"/><Relationship Id="rId6" Type="http://schemas.openxmlformats.org/officeDocument/2006/relationships/image" Target="../media/image6.png"/><Relationship Id="rId7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9.png"/><Relationship Id="rId5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microsoft.com/office/2007/relationships/hdphoto" Target="../media/hdphoto7.wdp"/><Relationship Id="rId13" Type="http://schemas.microsoft.com/office/2007/relationships/hdphoto" Target="../media/hdphoto8.wdp"/><Relationship Id="rId14" Type="http://schemas.microsoft.com/office/2007/relationships/hdphoto" Target="../media/hdphoto9.wdp"/><Relationship Id="rId15" Type="http://schemas.microsoft.com/office/2007/relationships/hdphoto" Target="../media/hdphoto4.wdp"/><Relationship Id="rId16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6" Type="http://schemas.openxmlformats.org/officeDocument/2006/relationships/image" Target="../media/image5.png"/><Relationship Id="rId7" Type="http://schemas.microsoft.com/office/2007/relationships/hdphoto" Target="../media/hdphoto2.wdp"/><Relationship Id="rId8" Type="http://schemas.openxmlformats.org/officeDocument/2006/relationships/image" Target="../media/image11.png"/><Relationship Id="rId9" Type="http://schemas.openxmlformats.org/officeDocument/2006/relationships/image" Target="../media/image9.png"/><Relationship Id="rId10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3" r="6815" b="14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3" r="6815" b="148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835586" y="1421494"/>
            <a:ext cx="4648199" cy="4755467"/>
            <a:chOff x="6835586" y="1421494"/>
            <a:chExt cx="4648199" cy="475546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586" y="1421494"/>
              <a:ext cx="4518213" cy="475546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763890" y="5761463"/>
              <a:ext cx="27198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sz="1200" b="1" dirty="0">
                  <a:solidFill>
                    <a:schemeClr val="bg1"/>
                  </a:solidFill>
                </a:rPr>
                <a:t>Image: Eric </a:t>
              </a:r>
              <a:r>
                <a:rPr lang="en-US" sz="1200" b="1" dirty="0" err="1">
                  <a:solidFill>
                    <a:schemeClr val="bg1"/>
                  </a:solidFill>
                </a:rPr>
                <a:t>Bohnenblust</a:t>
              </a:r>
              <a:r>
                <a:rPr lang="en-US" sz="1200" b="1" dirty="0">
                  <a:solidFill>
                    <a:schemeClr val="bg1"/>
                  </a:solidFill>
                </a:rPr>
                <a:t>/Penn </a:t>
              </a:r>
              <a:r>
                <a:rPr lang="en-US" sz="1200" b="1" dirty="0" smtClean="0">
                  <a:solidFill>
                    <a:schemeClr val="bg1"/>
                  </a:solidFill>
                </a:rPr>
                <a:t>State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European </a:t>
            </a:r>
            <a:r>
              <a:rPr lang="en-US" dirty="0"/>
              <a:t>corn borer, </a:t>
            </a:r>
            <a:r>
              <a:rPr lang="en-US" dirty="0" smtClean="0"/>
              <a:t>ECB </a:t>
            </a:r>
            <a:r>
              <a:rPr lang="en-US" sz="2800" i="1" dirty="0" smtClean="0"/>
              <a:t>(Ostrinia nubilalis)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8828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 smtClean="0"/>
              <a:t>Currently a major agricultural pest in corn</a:t>
            </a:r>
          </a:p>
          <a:p>
            <a:endParaRPr lang="en-US" sz="4000" dirty="0" smtClean="0"/>
          </a:p>
          <a:p>
            <a:r>
              <a:rPr lang="en-US" sz="4000" dirty="0" smtClean="0"/>
              <a:t>$1 Billion in annual losses due to yield reduction and pest management</a:t>
            </a:r>
          </a:p>
          <a:p>
            <a:pPr marL="0" indent="0" algn="ctr">
              <a:buNone/>
            </a:pPr>
            <a:r>
              <a:rPr lang="en-US" sz="4300" b="1" dirty="0" smtClean="0"/>
              <a:t>DIAPAUSE</a:t>
            </a:r>
            <a:endParaRPr lang="en-US" sz="4300" b="1" dirty="0"/>
          </a:p>
        </p:txBody>
      </p:sp>
    </p:spTree>
    <p:extLst>
      <p:ext uri="{BB962C8B-B14F-4D97-AF65-F5344CB8AC3E}">
        <p14:creationId xmlns:p14="http://schemas.microsoft.com/office/powerpoint/2010/main" val="123334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4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6"/>
            <a:ext cx="10515600" cy="581183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230634">
            <a:off x="92439" y="628824"/>
            <a:ext cx="2115403" cy="1066182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Beginning of 5</a:t>
            </a:r>
            <a:r>
              <a:rPr lang="en-US" b="1" baseline="30000" smtClean="0"/>
              <a:t>th</a:t>
            </a:r>
            <a:r>
              <a:rPr lang="en-US" b="1" smtClean="0"/>
              <a:t> Instar</a:t>
            </a:r>
            <a:endParaRPr lang="en-US" b="1"/>
          </a:p>
        </p:txBody>
      </p:sp>
      <p:sp>
        <p:nvSpPr>
          <p:cNvPr id="10" name="Rectangle 9"/>
          <p:cNvSpPr/>
          <p:nvPr/>
        </p:nvSpPr>
        <p:spPr>
          <a:xfrm rot="9502987">
            <a:off x="4781744" y="1182886"/>
            <a:ext cx="1325393" cy="244500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Donut 10"/>
          <p:cNvSpPr/>
          <p:nvPr/>
        </p:nvSpPr>
        <p:spPr>
          <a:xfrm>
            <a:off x="4162567" y="5377218"/>
            <a:ext cx="655093" cy="614149"/>
          </a:xfrm>
          <a:prstGeom prst="donut">
            <a:avLst>
              <a:gd name="adj" fmla="val 494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48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9147279">
            <a:off x="256212" y="4191324"/>
            <a:ext cx="2115403" cy="1066182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Beginning of 5</a:t>
            </a:r>
            <a:r>
              <a:rPr lang="en-US" b="1" baseline="30000" smtClean="0"/>
              <a:t>th</a:t>
            </a:r>
            <a:r>
              <a:rPr lang="en-US" b="1" smtClean="0"/>
              <a:t> Instar</a:t>
            </a:r>
            <a:endParaRPr lang="en-US" b="1"/>
          </a:p>
        </p:txBody>
      </p:sp>
      <p:sp>
        <p:nvSpPr>
          <p:cNvPr id="9" name="Rectangle 8"/>
          <p:cNvSpPr/>
          <p:nvPr/>
        </p:nvSpPr>
        <p:spPr>
          <a:xfrm rot="14927563">
            <a:off x="4959164" y="865453"/>
            <a:ext cx="1325393" cy="244500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Donut 9"/>
          <p:cNvSpPr/>
          <p:nvPr/>
        </p:nvSpPr>
        <p:spPr>
          <a:xfrm>
            <a:off x="3507475" y="5390866"/>
            <a:ext cx="655093" cy="614149"/>
          </a:xfrm>
          <a:prstGeom prst="donut">
            <a:avLst>
              <a:gd name="adj" fmla="val 494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5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65126"/>
            <a:ext cx="10515599" cy="58118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0746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045" y="4185838"/>
            <a:ext cx="1779755" cy="13274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52C0C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336" y="2391048"/>
            <a:ext cx="1754164" cy="130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5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0746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76" y="4308669"/>
            <a:ext cx="1779755" cy="13274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52C0C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670" y="1927025"/>
            <a:ext cx="1754164" cy="1308330"/>
          </a:xfrm>
          <a:prstGeom prst="rect">
            <a:avLst/>
          </a:prstGeom>
        </p:spPr>
      </p:pic>
      <p:sp>
        <p:nvSpPr>
          <p:cNvPr id="8" name="Donut 7"/>
          <p:cNvSpPr/>
          <p:nvPr/>
        </p:nvSpPr>
        <p:spPr>
          <a:xfrm>
            <a:off x="6534455" y="5286255"/>
            <a:ext cx="655093" cy="614149"/>
          </a:xfrm>
          <a:prstGeom prst="donut">
            <a:avLst>
              <a:gd name="adj" fmla="val 494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9055429" y="5286255"/>
            <a:ext cx="655093" cy="614149"/>
          </a:xfrm>
          <a:prstGeom prst="donut">
            <a:avLst>
              <a:gd name="adj" fmla="val 494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97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08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4"/>
            <a:ext cx="10515600" cy="581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04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22" y="348385"/>
            <a:ext cx="10442197" cy="61567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21" y="348384"/>
            <a:ext cx="10442197" cy="61567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2645" y="3092244"/>
            <a:ext cx="39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90381" y="2468563"/>
            <a:ext cx="39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48752" y="1876608"/>
            <a:ext cx="201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32412" y="2722912"/>
            <a:ext cx="201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096000" y="1876608"/>
            <a:ext cx="201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30537" y="753031"/>
            <a:ext cx="201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50813" y="1876607"/>
            <a:ext cx="201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001275" y="1896341"/>
            <a:ext cx="201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2222"/>
            <a:ext cx="10515600" cy="640766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63147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53468" y="2055561"/>
            <a:ext cx="201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0902" y="1414259"/>
            <a:ext cx="201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70058" y="1593326"/>
            <a:ext cx="201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4787" y="1352771"/>
            <a:ext cx="201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6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Future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Question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Can CO2 production be used as a proxy for diapause induction or induction?</a:t>
            </a:r>
          </a:p>
          <a:p>
            <a:r>
              <a:rPr lang="en-US" b="1" u="sng" dirty="0" smtClean="0"/>
              <a:t>Question</a:t>
            </a:r>
            <a:r>
              <a:rPr lang="en-US" dirty="0" smtClean="0"/>
              <a:t>: </a:t>
            </a:r>
          </a:p>
          <a:p>
            <a:pPr lvl="1"/>
            <a:r>
              <a:rPr lang="en-US" dirty="0"/>
              <a:t>What is the degree to which naturally occurring populations vary for diapause incidence under field conditions</a:t>
            </a:r>
            <a:r>
              <a:rPr lang="en-US" dirty="0" smtClean="0"/>
              <a:t>?</a:t>
            </a:r>
          </a:p>
          <a:p>
            <a:r>
              <a:rPr lang="en-US" b="1" u="sng" dirty="0" smtClean="0"/>
              <a:t>Question:</a:t>
            </a:r>
            <a:endParaRPr lang="en-US" b="1" u="sng" dirty="0"/>
          </a:p>
          <a:p>
            <a:pPr lvl="1"/>
            <a:r>
              <a:rPr lang="en-US" dirty="0"/>
              <a:t>How will increased temperatures effect the diapause incidence in natural populations?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727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Photoperiod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508588" y="1825625"/>
            <a:ext cx="10439159" cy="4351338"/>
          </a:xfrm>
        </p:spPr>
        <p:txBody>
          <a:bodyPr/>
          <a:lstStyle/>
          <a:p>
            <a:r>
              <a:rPr lang="en-US" dirty="0" smtClean="0"/>
              <a:t>Used </a:t>
            </a:r>
            <a:r>
              <a:rPr lang="en-US" dirty="0"/>
              <a:t>by temperate animals to prepare for winter</a:t>
            </a:r>
          </a:p>
          <a:p>
            <a:r>
              <a:rPr lang="en-US" dirty="0"/>
              <a:t>The number of daylight hours in 24hr cycle</a:t>
            </a:r>
          </a:p>
          <a:p>
            <a:r>
              <a:rPr lang="en-US" dirty="0" smtClean="0"/>
              <a:t>Historically, photoperiod has reliably predicted seasonality</a:t>
            </a:r>
          </a:p>
        </p:txBody>
      </p:sp>
      <p:sp>
        <p:nvSpPr>
          <p:cNvPr id="61" name="Content Placeholder 14"/>
          <p:cNvSpPr txBox="1">
            <a:spLocks/>
          </p:cNvSpPr>
          <p:nvPr/>
        </p:nvSpPr>
        <p:spPr>
          <a:xfrm>
            <a:off x="508589" y="4217951"/>
            <a:ext cx="379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987" y="3519814"/>
            <a:ext cx="7867911" cy="31471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93930" y="3594970"/>
            <a:ext cx="2369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Summer: 6pm </a:t>
            </a:r>
            <a:endParaRPr lang="en-US" sz="2800" b="1"/>
          </a:p>
        </p:txBody>
      </p:sp>
      <p:sp>
        <p:nvSpPr>
          <p:cNvPr id="14" name="TextBox 13"/>
          <p:cNvSpPr txBox="1"/>
          <p:nvPr/>
        </p:nvSpPr>
        <p:spPr>
          <a:xfrm>
            <a:off x="7384887" y="3567045"/>
            <a:ext cx="2147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</a:rPr>
              <a:t>Winter: 6pm </a:t>
            </a:r>
            <a:endParaRPr lang="en-US" sz="2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61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HTMLs with statistics: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BE_Respirometry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UZ_Respirometry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Combined_Diapause</a:t>
            </a:r>
            <a:endParaRPr lang="en-US" dirty="0" smtClean="0"/>
          </a:p>
          <a:p>
            <a:r>
              <a:rPr lang="en-US" dirty="0" err="1" smtClean="0">
                <a:hlinkClick r:id="rId5"/>
              </a:rPr>
              <a:t>Combined_Non</a:t>
            </a:r>
            <a:r>
              <a:rPr lang="en-US" dirty="0" smtClean="0">
                <a:hlinkClick r:id="rId5"/>
              </a:rPr>
              <a:t> Diapause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2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016099" y="207870"/>
            <a:ext cx="5881384" cy="4151915"/>
            <a:chOff x="6175937" y="514874"/>
            <a:chExt cx="5355264" cy="3341389"/>
          </a:xfrm>
        </p:grpSpPr>
        <p:sp>
          <p:nvSpPr>
            <p:cNvPr id="34" name="Cloud Callout 33"/>
            <p:cNvSpPr/>
            <p:nvPr/>
          </p:nvSpPr>
          <p:spPr>
            <a:xfrm>
              <a:off x="6175937" y="551430"/>
              <a:ext cx="5355264" cy="3223127"/>
            </a:xfrm>
            <a:prstGeom prst="cloudCallout">
              <a:avLst>
                <a:gd name="adj1" fmla="val -70024"/>
                <a:gd name="adj2" fmla="val 25290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680658" y="1912758"/>
              <a:ext cx="4465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?</a:t>
              </a:r>
              <a:endParaRPr lang="en-US" sz="36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 rot="1985091">
              <a:off x="8467123" y="1992508"/>
              <a:ext cx="4465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smtClean="0"/>
                <a:t>?</a:t>
              </a:r>
              <a:endParaRPr lang="en-US" sz="3600" b="1"/>
            </a:p>
          </p:txBody>
        </p:sp>
        <p:sp>
          <p:nvSpPr>
            <p:cNvPr id="37" name="TextBox 36"/>
            <p:cNvSpPr txBox="1"/>
            <p:nvPr/>
          </p:nvSpPr>
          <p:spPr>
            <a:xfrm rot="20213776">
              <a:off x="7012842" y="1116952"/>
              <a:ext cx="4465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?</a:t>
              </a:r>
              <a:endParaRPr lang="en-US" sz="36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727377" y="1205553"/>
              <a:ext cx="4465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?</a:t>
              </a:r>
              <a:endParaRPr lang="en-US" sz="36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 rot="1370916">
              <a:off x="8417737" y="1032085"/>
              <a:ext cx="4465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smtClean="0"/>
                <a:t>?</a:t>
              </a:r>
              <a:endParaRPr lang="en-US" sz="3600" b="1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54444" y1="77673" x2="54444" y2="77673"/>
                          <a14:foregroundMark x1="54444" y1="71384" x2="54444" y2="71384"/>
                          <a14:foregroundMark x1="77037" y1="83019" x2="77037" y2="83019"/>
                          <a14:foregroundMark x1="75370" y1="71384" x2="75370" y2="71384"/>
                          <a14:foregroundMark x1="38333" y1="11635" x2="38333" y2="11635"/>
                          <a14:foregroundMark x1="81667" y1="70755" x2="81667" y2="70755"/>
                          <a14:foregroundMark x1="81481" y1="75157" x2="81481" y2="75157"/>
                        </a14:backgroundRemoval>
                      </a14:imgEffect>
                      <a14:imgEffect>
                        <a14:colorTemperature colorTemp="59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1631" y="1878788"/>
              <a:ext cx="2682200" cy="1423342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 rot="20698650">
              <a:off x="8570708" y="3209932"/>
              <a:ext cx="4465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smtClean="0"/>
                <a:t>?</a:t>
              </a:r>
              <a:endParaRPr lang="en-US" sz="3600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267493" y="514874"/>
              <a:ext cx="4465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smtClean="0"/>
                <a:t>?</a:t>
              </a:r>
              <a:endParaRPr lang="en-US" sz="3600" b="1"/>
            </a:p>
          </p:txBody>
        </p:sp>
        <p:pic>
          <p:nvPicPr>
            <p:cNvPr id="43" name="Content Placeholder 5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41515" y1="40455" x2="41515" y2="404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3992" y="917169"/>
              <a:ext cx="1982666" cy="1982666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 rot="20213776">
              <a:off x="9315769" y="2643887"/>
              <a:ext cx="4465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?</a:t>
              </a:r>
              <a:endParaRPr lang="en-US" sz="3600" b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030304" y="2732488"/>
              <a:ext cx="4465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?</a:t>
              </a:r>
              <a:endParaRPr lang="en-US" sz="3600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099278" y="551431"/>
              <a:ext cx="4465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smtClean="0"/>
                <a:t>?</a:t>
              </a:r>
              <a:endParaRPr lang="en-US" sz="3600" b="1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822941" y="1791079"/>
              <a:ext cx="4465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smtClean="0"/>
                <a:t>?</a:t>
              </a:r>
              <a:endParaRPr lang="en-US" sz="3600" b="1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680383" y="1124738"/>
              <a:ext cx="4465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smtClean="0"/>
                <a:t>?</a:t>
              </a:r>
              <a:endParaRPr lang="en-US" sz="3600" b="1"/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72" b="89993" l="9995" r="94148">
                        <a14:foregroundMark x1="58708" y1="57058" x2="58708" y2="57058"/>
                        <a14:foregroundMark x1="44967" y1="61096" x2="44967" y2="61096"/>
                        <a14:foregroundMark x1="44967" y1="61096" x2="44967" y2="61096"/>
                        <a14:foregroundMark x1="56344" y1="56531" x2="56344" y2="56531"/>
                        <a14:backgroundMark x1="56227" y1="56215" x2="56227" y2="56215"/>
                        <a14:backgroundMark x1="44078" y1="63132" x2="44078" y2="63132"/>
                        <a14:backgroundMark x1="52177" y1="57549" x2="52177" y2="57549"/>
                        <a14:backgroundMark x1="52177" y1="57549" x2="52177" y2="57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3" t="33236" r="6803" b="36876"/>
          <a:stretch/>
        </p:blipFill>
        <p:spPr>
          <a:xfrm flipH="1">
            <a:off x="954596" y="3252968"/>
            <a:ext cx="4359924" cy="1510174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0897" y="5302882"/>
            <a:ext cx="8008746" cy="1325563"/>
          </a:xfrm>
        </p:spPr>
        <p:txBody>
          <a:bodyPr>
            <a:normAutofit fontScale="90000"/>
          </a:bodyPr>
          <a:lstStyle/>
          <a:p>
            <a:r>
              <a:rPr lang="en-US" sz="5400" dirty="0" smtClean="0"/>
              <a:t>What season is it?</a:t>
            </a:r>
            <a:br>
              <a:rPr lang="en-US" sz="5400" dirty="0" smtClean="0"/>
            </a:br>
            <a:r>
              <a:rPr lang="en-US" sz="5400" dirty="0" smtClean="0"/>
              <a:t>Should I prepare for diapause?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9478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6758351" y="96635"/>
            <a:ext cx="4783583" cy="929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      Diapause</a:t>
            </a:r>
            <a:endParaRPr lang="en-US" sz="5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56104" y="1703795"/>
            <a:ext cx="5924437" cy="4339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</a:pPr>
            <a:r>
              <a:rPr lang="en-US" sz="3600" dirty="0" smtClean="0"/>
              <a:t>Programmed period of suspended development</a:t>
            </a:r>
          </a:p>
          <a:p>
            <a:pPr lvl="1">
              <a:lnSpc>
                <a:spcPct val="110000"/>
              </a:lnSpc>
            </a:pPr>
            <a:r>
              <a:rPr lang="en-US" sz="3600" dirty="0" smtClean="0"/>
              <a:t>Synchronizes insect life history with their environment</a:t>
            </a:r>
          </a:p>
          <a:p>
            <a:pPr lvl="1">
              <a:lnSpc>
                <a:spcPct val="110000"/>
              </a:lnSpc>
            </a:pPr>
            <a:r>
              <a:rPr lang="en-US" sz="3600" dirty="0" smtClean="0"/>
              <a:t>Suppressed Metabolism</a:t>
            </a:r>
            <a:endParaRPr lang="en-US" sz="3200" dirty="0" smtClean="0"/>
          </a:p>
          <a:p>
            <a:pPr lvl="1">
              <a:lnSpc>
                <a:spcPct val="160000"/>
              </a:lnSpc>
            </a:pP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1" t="16685" r="16450" b="8552"/>
          <a:stretch/>
        </p:blipFill>
        <p:spPr>
          <a:xfrm>
            <a:off x="6432437" y="1025977"/>
            <a:ext cx="5623619" cy="5679623"/>
          </a:xfrm>
          <a:prstGeom prst="rect">
            <a:avLst/>
          </a:prstGeom>
        </p:spPr>
      </p:pic>
      <p:sp>
        <p:nvSpPr>
          <p:cNvPr id="7" name="Minus 7"/>
          <p:cNvSpPr/>
          <p:nvPr/>
        </p:nvSpPr>
        <p:spPr>
          <a:xfrm>
            <a:off x="8994929" y="3538960"/>
            <a:ext cx="3061127" cy="3994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kern="1200" dirty="0" smtClean="0"/>
              <a:t>Carbohydrates</a:t>
            </a:r>
            <a:endParaRPr lang="en-US" sz="3600" kern="1200" dirty="0"/>
          </a:p>
        </p:txBody>
      </p:sp>
      <p:sp>
        <p:nvSpPr>
          <p:cNvPr id="8" name="Minus 9"/>
          <p:cNvSpPr/>
          <p:nvPr/>
        </p:nvSpPr>
        <p:spPr>
          <a:xfrm>
            <a:off x="6758351" y="5821464"/>
            <a:ext cx="3284865" cy="3994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kern="1200" dirty="0" smtClean="0"/>
              <a:t>Proteins</a:t>
            </a:r>
            <a:endParaRPr lang="en-US" sz="3600" kern="1200" dirty="0"/>
          </a:p>
        </p:txBody>
      </p:sp>
      <p:sp>
        <p:nvSpPr>
          <p:cNvPr id="9" name="Minus 5"/>
          <p:cNvSpPr/>
          <p:nvPr/>
        </p:nvSpPr>
        <p:spPr>
          <a:xfrm>
            <a:off x="6432437" y="1703795"/>
            <a:ext cx="2824230" cy="3939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kern="1200" dirty="0" smtClean="0"/>
              <a:t>Triglycerides</a:t>
            </a:r>
            <a:endParaRPr lang="en-US" sz="3600" kern="1200" dirty="0"/>
          </a:p>
        </p:txBody>
      </p:sp>
    </p:spTree>
    <p:extLst>
      <p:ext uri="{BB962C8B-B14F-4D97-AF65-F5344CB8AC3E}">
        <p14:creationId xmlns:p14="http://schemas.microsoft.com/office/powerpoint/2010/main" val="1533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5945" y="2301267"/>
            <a:ext cx="56160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Univoltine-Z Strain: </a:t>
            </a:r>
          </a:p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1 annual generation</a:t>
            </a:r>
          </a:p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Long Facultative Diapause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865945" y="4392574"/>
            <a:ext cx="61144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Bivoltine-E Strain:</a:t>
            </a:r>
          </a:p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2 annual generations</a:t>
            </a:r>
          </a:p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Shorter Facultative Diapause</a:t>
            </a:r>
            <a:endParaRPr lang="en-US" sz="36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Genotypically Distinct Polymorphisms of ECB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103" y="3913532"/>
            <a:ext cx="1779755" cy="13274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103" y="2451178"/>
            <a:ext cx="1779755" cy="13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4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3743"/>
            <a:ext cx="10515600" cy="2438013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 smtClean="0"/>
              <a:t>Hypothesis</a:t>
            </a:r>
            <a:r>
              <a:rPr lang="en-US" dirty="0" smtClean="0"/>
              <a:t>: </a:t>
            </a:r>
            <a:r>
              <a:rPr lang="en-US" i="1" dirty="0" smtClean="0"/>
              <a:t>Longer </a:t>
            </a:r>
            <a:r>
              <a:rPr lang="en-US" i="1" dirty="0"/>
              <a:t>diapausing </a:t>
            </a:r>
            <a:r>
              <a:rPr lang="en-US" i="1" dirty="0" smtClean="0"/>
              <a:t>ECB accumulate </a:t>
            </a:r>
            <a:r>
              <a:rPr lang="en-US" i="1" dirty="0"/>
              <a:t>more triglycerides </a:t>
            </a:r>
            <a:r>
              <a:rPr lang="en-US" i="1" dirty="0" smtClean="0"/>
              <a:t>than </a:t>
            </a:r>
            <a:r>
              <a:rPr lang="en-US" i="1" dirty="0"/>
              <a:t>the shorter </a:t>
            </a:r>
            <a:r>
              <a:rPr lang="en-US" i="1" dirty="0" smtClean="0"/>
              <a:t>diapausing and non-diapausing ECB.</a:t>
            </a:r>
            <a:endParaRPr lang="en-US" i="1" dirty="0"/>
          </a:p>
        </p:txBody>
      </p:sp>
      <p:pic>
        <p:nvPicPr>
          <p:cNvPr id="44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495" y="2628894"/>
            <a:ext cx="2912010" cy="330583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4444" y1="77673" x2="54444" y2="77673"/>
                        <a14:foregroundMark x1="54444" y1="71384" x2="54444" y2="71384"/>
                        <a14:foregroundMark x1="77037" y1="83019" x2="77037" y2="83019"/>
                        <a14:foregroundMark x1="75370" y1="71384" x2="75370" y2="71384"/>
                        <a14:foregroundMark x1="38333" y1="11635" x2="38333" y2="11635"/>
                        <a14:foregroundMark x1="81667" y1="70755" x2="81667" y2="70755"/>
                        <a14:foregroundMark x1="81481" y1="75157" x2="81481" y2="75157"/>
                      </a14:backgroundRemoval>
                    </a14:imgEffect>
                    <a14:imgEffect>
                      <a14:colorTemperature colorTemp="59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979" y="4170711"/>
            <a:ext cx="936422" cy="502789"/>
          </a:xfrm>
          <a:prstGeom prst="rect">
            <a:avLst/>
          </a:prstGeom>
        </p:spPr>
      </p:pic>
      <p:pic>
        <p:nvPicPr>
          <p:cNvPr id="47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630" y="2628894"/>
            <a:ext cx="2912010" cy="3305837"/>
          </a:xfrm>
          <a:prstGeom prst="rect">
            <a:avLst/>
          </a:prstGeom>
        </p:spPr>
      </p:pic>
      <p:pic>
        <p:nvPicPr>
          <p:cNvPr id="49" name="Content Placeholder 5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41515" y1="40455" x2="41515" y2="40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217" y="3988597"/>
            <a:ext cx="856905" cy="867018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2947663" y="3413629"/>
            <a:ext cx="1336359" cy="1008478"/>
            <a:chOff x="2904184" y="3284101"/>
            <a:chExt cx="1779755" cy="1327418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184" y="3284102"/>
              <a:ext cx="1779755" cy="1327417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118"/>
            <a:stretch/>
          </p:blipFill>
          <p:spPr>
            <a:xfrm>
              <a:off x="2904185" y="3284101"/>
              <a:ext cx="834390" cy="1327417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2938099" y="4524622"/>
            <a:ext cx="1336359" cy="1008478"/>
            <a:chOff x="7128992" y="3909348"/>
            <a:chExt cx="1779755" cy="132741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8992" y="3909349"/>
              <a:ext cx="1779755" cy="1327417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855"/>
            <a:stretch/>
          </p:blipFill>
          <p:spPr>
            <a:xfrm>
              <a:off x="7128992" y="3909348"/>
              <a:ext cx="928050" cy="1327417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7304900" y="4524622"/>
            <a:ext cx="1336359" cy="1008478"/>
            <a:chOff x="838199" y="3854667"/>
            <a:chExt cx="1779755" cy="1327418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3854668"/>
              <a:ext cx="1779755" cy="1327417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145"/>
            <a:stretch/>
          </p:blipFill>
          <p:spPr>
            <a:xfrm>
              <a:off x="838199" y="3854667"/>
              <a:ext cx="851705" cy="1327417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7311400" y="3419415"/>
            <a:ext cx="1336359" cy="1008477"/>
            <a:chOff x="838199" y="3854668"/>
            <a:chExt cx="1779755" cy="1327417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3854668"/>
              <a:ext cx="1779755" cy="1327417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145"/>
            <a:stretch/>
          </p:blipFill>
          <p:spPr>
            <a:xfrm>
              <a:off x="838199" y="3854668"/>
              <a:ext cx="851706" cy="1327417"/>
            </a:xfrm>
            <a:prstGeom prst="rect">
              <a:avLst/>
            </a:prstGeom>
          </p:spPr>
        </p:pic>
      </p:grpSp>
      <p:sp>
        <p:nvSpPr>
          <p:cNvPr id="62" name="TextBox 61"/>
          <p:cNvSpPr txBox="1"/>
          <p:nvPr/>
        </p:nvSpPr>
        <p:spPr>
          <a:xfrm>
            <a:off x="2891249" y="6007981"/>
            <a:ext cx="1797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Summer</a:t>
            </a:r>
            <a:endParaRPr lang="en-US" sz="36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7267459" y="5951597"/>
            <a:ext cx="8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Fall</a:t>
            </a:r>
            <a:endParaRPr lang="en-US" sz="3600" b="1" dirty="0"/>
          </a:p>
        </p:txBody>
      </p:sp>
      <p:sp>
        <p:nvSpPr>
          <p:cNvPr id="5" name="Donut 4"/>
          <p:cNvSpPr/>
          <p:nvPr/>
        </p:nvSpPr>
        <p:spPr>
          <a:xfrm>
            <a:off x="6972300" y="3028947"/>
            <a:ext cx="1884185" cy="1745836"/>
          </a:xfrm>
          <a:prstGeom prst="donut">
            <a:avLst>
              <a:gd name="adj" fmla="val 100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05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88712" cy="4351338"/>
          </a:xfrm>
        </p:spPr>
        <p:txBody>
          <a:bodyPr/>
          <a:lstStyle/>
          <a:p>
            <a:r>
              <a:rPr lang="en-US" dirty="0" smtClean="0"/>
              <a:t>Diapause and non diapause larvae enter wandering stage</a:t>
            </a:r>
          </a:p>
          <a:p>
            <a:r>
              <a:rPr lang="en-US" dirty="0" smtClean="0"/>
              <a:t>Wandering stage </a:t>
            </a:r>
            <a:r>
              <a:rPr lang="en-US" dirty="0"/>
              <a:t>l</a:t>
            </a:r>
            <a:r>
              <a:rPr lang="en-US" dirty="0" smtClean="0"/>
              <a:t>arvae terminate feeding</a:t>
            </a:r>
          </a:p>
          <a:p>
            <a:r>
              <a:rPr lang="en-US" dirty="0" smtClean="0"/>
              <a:t>Stored resources at their peak during wandering stage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64947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/>
              <a:t>Shared Developmental Stage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380" y="1099449"/>
            <a:ext cx="2055751" cy="14872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177" y="1098809"/>
            <a:ext cx="2055751" cy="14872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08875" y="79110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Diapause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455458" y="791104"/>
            <a:ext cx="1965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Non-diapause</a:t>
            </a:r>
            <a:endParaRPr lang="en-US" sz="2400" b="1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259163" y="2396621"/>
            <a:ext cx="683170" cy="4784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283372" y="2298593"/>
            <a:ext cx="541299" cy="5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811447" y="2875086"/>
            <a:ext cx="2703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WANDERING STAGE</a:t>
            </a:r>
            <a:endParaRPr lang="en-US" sz="2400" b="1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9163067" y="3336751"/>
            <a:ext cx="0" cy="368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1" t="16685" r="16450"/>
          <a:stretch/>
        </p:blipFill>
        <p:spPr>
          <a:xfrm>
            <a:off x="8313701" y="3883259"/>
            <a:ext cx="1698732" cy="1911917"/>
          </a:xfrm>
          <a:prstGeom prst="rect">
            <a:avLst/>
          </a:prstGeom>
        </p:spPr>
      </p:pic>
      <p:sp>
        <p:nvSpPr>
          <p:cNvPr id="22" name="&quot;No&quot; Symbol 21"/>
          <p:cNvSpPr/>
          <p:nvPr/>
        </p:nvSpPr>
        <p:spPr>
          <a:xfrm>
            <a:off x="8288953" y="3999369"/>
            <a:ext cx="1756707" cy="1679695"/>
          </a:xfrm>
          <a:prstGeom prst="noSmoking">
            <a:avLst>
              <a:gd name="adj" fmla="val 54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46023" y="-188098"/>
            <a:ext cx="4539969" cy="7786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00" b="1" cap="none" spc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?</a:t>
            </a:r>
            <a:endParaRPr lang="en-US" sz="50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73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2" grpId="0"/>
      <p:bldP spid="8" grpId="0"/>
      <p:bldP spid="15" grpId="0"/>
      <p:bldP spid="22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6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311</Words>
  <Application>Microsoft Macintosh PowerPoint</Application>
  <PresentationFormat>Widescreen</PresentationFormat>
  <Paragraphs>87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Wingdings</vt:lpstr>
      <vt:lpstr>Arial</vt:lpstr>
      <vt:lpstr>Office Theme</vt:lpstr>
      <vt:lpstr>European corn borer, ECB (Ostrinia nubilalis)</vt:lpstr>
      <vt:lpstr>Photoperiod</vt:lpstr>
      <vt:lpstr>What season is it? Should I prepare for diapause?</vt:lpstr>
      <vt:lpstr>PowerPoint Presentation</vt:lpstr>
      <vt:lpstr>PowerPoint Presentation</vt:lpstr>
      <vt:lpstr>Hypothesis: Longer diapausing ECB accumulate more triglycerides than the shorter diapausing and non-diapausing ECB.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</vt:lpstr>
      <vt:lpstr>HTMLs with statistics: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Brown,James T</dc:creator>
  <cp:lastModifiedBy>Brown,James T</cp:lastModifiedBy>
  <cp:revision>17</cp:revision>
  <dcterms:created xsi:type="dcterms:W3CDTF">2018-02-11T23:10:30Z</dcterms:created>
  <dcterms:modified xsi:type="dcterms:W3CDTF">2018-02-12T19:39:52Z</dcterms:modified>
</cp:coreProperties>
</file>